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5" r:id="rId2"/>
  </p:sldMasterIdLst>
  <p:notesMasterIdLst>
    <p:notesMasterId r:id="rId16"/>
  </p:notesMasterIdLst>
  <p:sldIdLst>
    <p:sldId id="262" r:id="rId3"/>
    <p:sldId id="258" r:id="rId4"/>
    <p:sldId id="286" r:id="rId5"/>
    <p:sldId id="287" r:id="rId6"/>
    <p:sldId id="288" r:id="rId7"/>
    <p:sldId id="289" r:id="rId8"/>
    <p:sldId id="290" r:id="rId9"/>
    <p:sldId id="292" r:id="rId10"/>
    <p:sldId id="298" r:id="rId11"/>
    <p:sldId id="293" r:id="rId12"/>
    <p:sldId id="299" r:id="rId13"/>
    <p:sldId id="295" r:id="rId14"/>
    <p:sldId id="297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pos="2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9EEB"/>
    <a:srgbClr val="003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4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75" y="62"/>
      </p:cViewPr>
      <p:guideLst>
        <p:guide orient="horz" pos="777"/>
        <p:guide pos="2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EF487C-18A0-4356-9A08-E9A1D709893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B1F9DB0-10BD-4AA2-BB3C-39AF361342C7}">
      <dgm:prSet phldrT="[Text]"/>
      <dgm:spPr>
        <a:solidFill>
          <a:srgbClr val="6D9EEB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Given a new design decision</a:t>
          </a:r>
        </a:p>
      </dgm:t>
    </dgm:pt>
    <dgm:pt modelId="{7607BB0A-9D08-4A44-97C1-F944FA41311C}" type="parTrans" cxnId="{B5FA5E76-EB69-4DC4-9C4F-C58EF1A75389}">
      <dgm:prSet/>
      <dgm:spPr/>
      <dgm:t>
        <a:bodyPr/>
        <a:lstStyle/>
        <a:p>
          <a:endParaRPr lang="en-US"/>
        </a:p>
      </dgm:t>
    </dgm:pt>
    <dgm:pt modelId="{9774E37D-B892-4C4D-B67C-52C02B2E1C62}" type="sibTrans" cxnId="{B5FA5E76-EB69-4DC4-9C4F-C58EF1A75389}">
      <dgm:prSet/>
      <dgm:spPr/>
      <dgm:t>
        <a:bodyPr/>
        <a:lstStyle/>
        <a:p>
          <a:endParaRPr lang="en-US"/>
        </a:p>
      </dgm:t>
    </dgm:pt>
    <dgm:pt modelId="{932B6A98-1963-4207-A293-9F0C2B6D11A9}">
      <dgm:prSet phldrT="[Text]"/>
      <dgm:spPr>
        <a:solidFill>
          <a:srgbClr val="6D9EEB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Get all parameters from the decision</a:t>
          </a:r>
        </a:p>
      </dgm:t>
    </dgm:pt>
    <dgm:pt modelId="{A00E8869-CAAE-4003-9AB0-49E7BE7361FB}" type="parTrans" cxnId="{7F08C85C-4FBF-4CEA-8088-9C49FC184A77}">
      <dgm:prSet/>
      <dgm:spPr/>
      <dgm:t>
        <a:bodyPr/>
        <a:lstStyle/>
        <a:p>
          <a:endParaRPr lang="en-US"/>
        </a:p>
      </dgm:t>
    </dgm:pt>
    <dgm:pt modelId="{58CA1F10-00ED-4F4A-9B37-D482B5E14038}" type="sibTrans" cxnId="{7F08C85C-4FBF-4CEA-8088-9C49FC184A77}">
      <dgm:prSet/>
      <dgm:spPr/>
      <dgm:t>
        <a:bodyPr/>
        <a:lstStyle/>
        <a:p>
          <a:endParaRPr lang="en-US"/>
        </a:p>
      </dgm:t>
    </dgm:pt>
    <dgm:pt modelId="{4FBA3C14-08DB-44FC-8D2E-03CC98A42BE5}">
      <dgm:prSet phldrT="[Text]" custT="1"/>
      <dgm:spPr>
        <a:solidFill>
          <a:srgbClr val="6D9EEB"/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Arial"/>
              <a:ea typeface="+mn-ea"/>
              <a:cs typeface="+mn-cs"/>
            </a:rPr>
            <a:t>Calculate similarity</a:t>
          </a:r>
        </a:p>
      </dgm:t>
    </dgm:pt>
    <dgm:pt modelId="{69B5C6A8-FCFC-452B-A8A2-883ABD5724C5}" type="parTrans" cxnId="{252FC164-9606-469B-A93D-B2465AD625CB}">
      <dgm:prSet/>
      <dgm:spPr/>
      <dgm:t>
        <a:bodyPr/>
        <a:lstStyle/>
        <a:p>
          <a:endParaRPr lang="en-US"/>
        </a:p>
      </dgm:t>
    </dgm:pt>
    <dgm:pt modelId="{B85354AF-EEEC-46D1-A864-3C2B6A1014A6}" type="sibTrans" cxnId="{252FC164-9606-469B-A93D-B2465AD625CB}">
      <dgm:prSet/>
      <dgm:spPr/>
      <dgm:t>
        <a:bodyPr/>
        <a:lstStyle/>
        <a:p>
          <a:endParaRPr lang="en-US"/>
        </a:p>
      </dgm:t>
    </dgm:pt>
    <dgm:pt modelId="{C78BB29F-AAC8-4AC3-9D01-C9023FF5AEA7}">
      <dgm:prSet custT="1"/>
      <dgm:spPr>
        <a:solidFill>
          <a:srgbClr val="6D9EEB"/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Arial"/>
              <a:ea typeface="+mn-ea"/>
              <a:cs typeface="+mn-cs"/>
            </a:rPr>
            <a:t>Show results</a:t>
          </a:r>
        </a:p>
      </dgm:t>
    </dgm:pt>
    <dgm:pt modelId="{D7D59CB9-836D-49E6-B14E-70B07C4E8ECC}" type="parTrans" cxnId="{6F9DCE06-DDE5-4C9B-8C6B-8E80933E517F}">
      <dgm:prSet/>
      <dgm:spPr/>
      <dgm:t>
        <a:bodyPr/>
        <a:lstStyle/>
        <a:p>
          <a:endParaRPr lang="en-US"/>
        </a:p>
      </dgm:t>
    </dgm:pt>
    <dgm:pt modelId="{C8683D58-6D8E-4E72-8696-A7A90831EAE3}" type="sibTrans" cxnId="{6F9DCE06-DDE5-4C9B-8C6B-8E80933E517F}">
      <dgm:prSet/>
      <dgm:spPr/>
      <dgm:t>
        <a:bodyPr/>
        <a:lstStyle/>
        <a:p>
          <a:endParaRPr lang="en-US"/>
        </a:p>
      </dgm:t>
    </dgm:pt>
    <dgm:pt modelId="{AE81C393-FEE7-4111-912D-7FBD669BDC7E}" type="pres">
      <dgm:prSet presAssocID="{01EF487C-18A0-4356-9A08-E9A1D709893D}" presName="Name0" presStyleCnt="0">
        <dgm:presLayoutVars>
          <dgm:dir/>
          <dgm:resizeHandles val="exact"/>
        </dgm:presLayoutVars>
      </dgm:prSet>
      <dgm:spPr/>
    </dgm:pt>
    <dgm:pt modelId="{CEDC565D-446D-48D1-A7C2-045F748427A7}" type="pres">
      <dgm:prSet presAssocID="{7B1F9DB0-10BD-4AA2-BB3C-39AF361342C7}" presName="node" presStyleLbl="node1" presStyleIdx="0" presStyleCnt="4">
        <dgm:presLayoutVars>
          <dgm:bulletEnabled val="1"/>
        </dgm:presLayoutVars>
      </dgm:prSet>
      <dgm:spPr/>
    </dgm:pt>
    <dgm:pt modelId="{061F90DC-2589-4FDE-ACA6-CBDE466E2D9C}" type="pres">
      <dgm:prSet presAssocID="{9774E37D-B892-4C4D-B67C-52C02B2E1C62}" presName="sibTrans" presStyleLbl="sibTrans2D1" presStyleIdx="0" presStyleCnt="3"/>
      <dgm:spPr/>
    </dgm:pt>
    <dgm:pt modelId="{1F03651F-8CAD-4C62-8336-8007B1CCC4BA}" type="pres">
      <dgm:prSet presAssocID="{9774E37D-B892-4C4D-B67C-52C02B2E1C62}" presName="connectorText" presStyleLbl="sibTrans2D1" presStyleIdx="0" presStyleCnt="3"/>
      <dgm:spPr/>
    </dgm:pt>
    <dgm:pt modelId="{DA9EF963-EE1C-4753-8922-56BACFB55999}" type="pres">
      <dgm:prSet presAssocID="{932B6A98-1963-4207-A293-9F0C2B6D11A9}" presName="node" presStyleLbl="node1" presStyleIdx="1" presStyleCnt="4">
        <dgm:presLayoutVars>
          <dgm:bulletEnabled val="1"/>
        </dgm:presLayoutVars>
      </dgm:prSet>
      <dgm:spPr/>
    </dgm:pt>
    <dgm:pt modelId="{263E24EE-4DD3-43A7-8D52-EE4BCAC666FF}" type="pres">
      <dgm:prSet presAssocID="{58CA1F10-00ED-4F4A-9B37-D482B5E14038}" presName="sibTrans" presStyleLbl="sibTrans2D1" presStyleIdx="1" presStyleCnt="3"/>
      <dgm:spPr/>
    </dgm:pt>
    <dgm:pt modelId="{41B8B951-EC6B-43A8-A930-BEFB1AF650DE}" type="pres">
      <dgm:prSet presAssocID="{58CA1F10-00ED-4F4A-9B37-D482B5E14038}" presName="connectorText" presStyleLbl="sibTrans2D1" presStyleIdx="1" presStyleCnt="3"/>
      <dgm:spPr/>
    </dgm:pt>
    <dgm:pt modelId="{2D1D8A61-109A-44E2-A52D-3DCAE1DFB176}" type="pres">
      <dgm:prSet presAssocID="{4FBA3C14-08DB-44FC-8D2E-03CC98A42BE5}" presName="node" presStyleLbl="node1" presStyleIdx="2" presStyleCnt="4">
        <dgm:presLayoutVars>
          <dgm:bulletEnabled val="1"/>
        </dgm:presLayoutVars>
      </dgm:prSet>
      <dgm:spPr>
        <a:xfrm>
          <a:off x="4346341" y="168523"/>
          <a:ext cx="1550997" cy="1192329"/>
        </a:xfrm>
        <a:prstGeom prst="roundRect">
          <a:avLst>
            <a:gd name="adj" fmla="val 10000"/>
          </a:avLst>
        </a:prstGeom>
      </dgm:spPr>
    </dgm:pt>
    <dgm:pt modelId="{16EF8CD2-78B9-4893-BCA4-7B5353B08C83}" type="pres">
      <dgm:prSet presAssocID="{B85354AF-EEEC-46D1-A864-3C2B6A1014A6}" presName="sibTrans" presStyleLbl="sibTrans2D1" presStyleIdx="2" presStyleCnt="3"/>
      <dgm:spPr/>
    </dgm:pt>
    <dgm:pt modelId="{CB251482-A8C0-4D0E-91CF-1B1FF92B1B93}" type="pres">
      <dgm:prSet presAssocID="{B85354AF-EEEC-46D1-A864-3C2B6A1014A6}" presName="connectorText" presStyleLbl="sibTrans2D1" presStyleIdx="2" presStyleCnt="3"/>
      <dgm:spPr/>
    </dgm:pt>
    <dgm:pt modelId="{03FC7BF2-E1F0-41CD-90C9-5B0668E28989}" type="pres">
      <dgm:prSet presAssocID="{C78BB29F-AAC8-4AC3-9D01-C9023FF5AEA7}" presName="node" presStyleLbl="node1" presStyleIdx="3" presStyleCnt="4">
        <dgm:presLayoutVars>
          <dgm:bulletEnabled val="1"/>
        </dgm:presLayoutVars>
      </dgm:prSet>
      <dgm:spPr>
        <a:xfrm>
          <a:off x="6517738" y="168523"/>
          <a:ext cx="1550997" cy="1192329"/>
        </a:xfrm>
        <a:prstGeom prst="roundRect">
          <a:avLst>
            <a:gd name="adj" fmla="val 10000"/>
          </a:avLst>
        </a:prstGeom>
      </dgm:spPr>
    </dgm:pt>
  </dgm:ptLst>
  <dgm:cxnLst>
    <dgm:cxn modelId="{6F9DCE06-DDE5-4C9B-8C6B-8E80933E517F}" srcId="{01EF487C-18A0-4356-9A08-E9A1D709893D}" destId="{C78BB29F-AAC8-4AC3-9D01-C9023FF5AEA7}" srcOrd="3" destOrd="0" parTransId="{D7D59CB9-836D-49E6-B14E-70B07C4E8ECC}" sibTransId="{C8683D58-6D8E-4E72-8696-A7A90831EAE3}"/>
    <dgm:cxn modelId="{AD25980A-6A31-41C8-869E-3B3065BFBFD7}" type="presOf" srcId="{932B6A98-1963-4207-A293-9F0C2B6D11A9}" destId="{DA9EF963-EE1C-4753-8922-56BACFB55999}" srcOrd="0" destOrd="0" presId="urn:microsoft.com/office/officeart/2005/8/layout/process1"/>
    <dgm:cxn modelId="{A24A511D-8662-4E37-80AA-F19273C68943}" type="presOf" srcId="{4FBA3C14-08DB-44FC-8D2E-03CC98A42BE5}" destId="{2D1D8A61-109A-44E2-A52D-3DCAE1DFB176}" srcOrd="0" destOrd="0" presId="urn:microsoft.com/office/officeart/2005/8/layout/process1"/>
    <dgm:cxn modelId="{7F08C85C-4FBF-4CEA-8088-9C49FC184A77}" srcId="{01EF487C-18A0-4356-9A08-E9A1D709893D}" destId="{932B6A98-1963-4207-A293-9F0C2B6D11A9}" srcOrd="1" destOrd="0" parTransId="{A00E8869-CAAE-4003-9AB0-49E7BE7361FB}" sibTransId="{58CA1F10-00ED-4F4A-9B37-D482B5E14038}"/>
    <dgm:cxn modelId="{9AAF5A5D-CCE0-4864-8247-266DD5268AA4}" type="presOf" srcId="{01EF487C-18A0-4356-9A08-E9A1D709893D}" destId="{AE81C393-FEE7-4111-912D-7FBD669BDC7E}" srcOrd="0" destOrd="0" presId="urn:microsoft.com/office/officeart/2005/8/layout/process1"/>
    <dgm:cxn modelId="{252FC164-9606-469B-A93D-B2465AD625CB}" srcId="{01EF487C-18A0-4356-9A08-E9A1D709893D}" destId="{4FBA3C14-08DB-44FC-8D2E-03CC98A42BE5}" srcOrd="2" destOrd="0" parTransId="{69B5C6A8-FCFC-452B-A8A2-883ABD5724C5}" sibTransId="{B85354AF-EEEC-46D1-A864-3C2B6A1014A6}"/>
    <dgm:cxn modelId="{67700F6A-5CC2-45C0-A70B-E7D1DE2C4979}" type="presOf" srcId="{58CA1F10-00ED-4F4A-9B37-D482B5E14038}" destId="{41B8B951-EC6B-43A8-A930-BEFB1AF650DE}" srcOrd="1" destOrd="0" presId="urn:microsoft.com/office/officeart/2005/8/layout/process1"/>
    <dgm:cxn modelId="{1D55C14B-0F66-439D-8664-988648F3C44F}" type="presOf" srcId="{9774E37D-B892-4C4D-B67C-52C02B2E1C62}" destId="{1F03651F-8CAD-4C62-8336-8007B1CCC4BA}" srcOrd="1" destOrd="0" presId="urn:microsoft.com/office/officeart/2005/8/layout/process1"/>
    <dgm:cxn modelId="{1DCF9454-4BE6-40F3-BA06-DB19970B98D5}" type="presOf" srcId="{9774E37D-B892-4C4D-B67C-52C02B2E1C62}" destId="{061F90DC-2589-4FDE-ACA6-CBDE466E2D9C}" srcOrd="0" destOrd="0" presId="urn:microsoft.com/office/officeart/2005/8/layout/process1"/>
    <dgm:cxn modelId="{71E84075-F140-4392-B79A-E3C17D765903}" type="presOf" srcId="{B85354AF-EEEC-46D1-A864-3C2B6A1014A6}" destId="{CB251482-A8C0-4D0E-91CF-1B1FF92B1B93}" srcOrd="1" destOrd="0" presId="urn:microsoft.com/office/officeart/2005/8/layout/process1"/>
    <dgm:cxn modelId="{B5FA5E76-EB69-4DC4-9C4F-C58EF1A75389}" srcId="{01EF487C-18A0-4356-9A08-E9A1D709893D}" destId="{7B1F9DB0-10BD-4AA2-BB3C-39AF361342C7}" srcOrd="0" destOrd="0" parTransId="{7607BB0A-9D08-4A44-97C1-F944FA41311C}" sibTransId="{9774E37D-B892-4C4D-B67C-52C02B2E1C62}"/>
    <dgm:cxn modelId="{5E547056-61AD-4D86-A934-CF3AA832D13C}" type="presOf" srcId="{7B1F9DB0-10BD-4AA2-BB3C-39AF361342C7}" destId="{CEDC565D-446D-48D1-A7C2-045F748427A7}" srcOrd="0" destOrd="0" presId="urn:microsoft.com/office/officeart/2005/8/layout/process1"/>
    <dgm:cxn modelId="{4AEF57B4-3897-46CA-BFAC-E703E7F24066}" type="presOf" srcId="{58CA1F10-00ED-4F4A-9B37-D482B5E14038}" destId="{263E24EE-4DD3-43A7-8D52-EE4BCAC666FF}" srcOrd="0" destOrd="0" presId="urn:microsoft.com/office/officeart/2005/8/layout/process1"/>
    <dgm:cxn modelId="{D2B2A5C5-FEDB-4075-B2AE-326AE779A81E}" type="presOf" srcId="{B85354AF-EEEC-46D1-A864-3C2B6A1014A6}" destId="{16EF8CD2-78B9-4893-BCA4-7B5353B08C83}" srcOrd="0" destOrd="0" presId="urn:microsoft.com/office/officeart/2005/8/layout/process1"/>
    <dgm:cxn modelId="{01C50FF8-9EAF-4CA0-BE52-BB28C58A54E3}" type="presOf" srcId="{C78BB29F-AAC8-4AC3-9D01-C9023FF5AEA7}" destId="{03FC7BF2-E1F0-41CD-90C9-5B0668E28989}" srcOrd="0" destOrd="0" presId="urn:microsoft.com/office/officeart/2005/8/layout/process1"/>
    <dgm:cxn modelId="{CC5AF1EE-B174-4701-8711-A3CF8E5A7FFE}" type="presParOf" srcId="{AE81C393-FEE7-4111-912D-7FBD669BDC7E}" destId="{CEDC565D-446D-48D1-A7C2-045F748427A7}" srcOrd="0" destOrd="0" presId="urn:microsoft.com/office/officeart/2005/8/layout/process1"/>
    <dgm:cxn modelId="{D042D277-672C-478C-B994-C32A32642D81}" type="presParOf" srcId="{AE81C393-FEE7-4111-912D-7FBD669BDC7E}" destId="{061F90DC-2589-4FDE-ACA6-CBDE466E2D9C}" srcOrd="1" destOrd="0" presId="urn:microsoft.com/office/officeart/2005/8/layout/process1"/>
    <dgm:cxn modelId="{DC250388-C147-4877-AE06-B1FD71BD0383}" type="presParOf" srcId="{061F90DC-2589-4FDE-ACA6-CBDE466E2D9C}" destId="{1F03651F-8CAD-4C62-8336-8007B1CCC4BA}" srcOrd="0" destOrd="0" presId="urn:microsoft.com/office/officeart/2005/8/layout/process1"/>
    <dgm:cxn modelId="{6D924F40-E1A7-4387-91A7-CC95D014F5B0}" type="presParOf" srcId="{AE81C393-FEE7-4111-912D-7FBD669BDC7E}" destId="{DA9EF963-EE1C-4753-8922-56BACFB55999}" srcOrd="2" destOrd="0" presId="urn:microsoft.com/office/officeart/2005/8/layout/process1"/>
    <dgm:cxn modelId="{2C1ABCAE-BBB5-4BB0-B27A-6C33138C81BF}" type="presParOf" srcId="{AE81C393-FEE7-4111-912D-7FBD669BDC7E}" destId="{263E24EE-4DD3-43A7-8D52-EE4BCAC666FF}" srcOrd="3" destOrd="0" presId="urn:microsoft.com/office/officeart/2005/8/layout/process1"/>
    <dgm:cxn modelId="{F5220F88-C377-4831-BC18-4DA1D219CB68}" type="presParOf" srcId="{263E24EE-4DD3-43A7-8D52-EE4BCAC666FF}" destId="{41B8B951-EC6B-43A8-A930-BEFB1AF650DE}" srcOrd="0" destOrd="0" presId="urn:microsoft.com/office/officeart/2005/8/layout/process1"/>
    <dgm:cxn modelId="{0D4E98EF-E578-42C8-9378-2C00896C2761}" type="presParOf" srcId="{AE81C393-FEE7-4111-912D-7FBD669BDC7E}" destId="{2D1D8A61-109A-44E2-A52D-3DCAE1DFB176}" srcOrd="4" destOrd="0" presId="urn:microsoft.com/office/officeart/2005/8/layout/process1"/>
    <dgm:cxn modelId="{7C909FA6-359E-4C85-9E11-2B8FF4BBA216}" type="presParOf" srcId="{AE81C393-FEE7-4111-912D-7FBD669BDC7E}" destId="{16EF8CD2-78B9-4893-BCA4-7B5353B08C83}" srcOrd="5" destOrd="0" presId="urn:microsoft.com/office/officeart/2005/8/layout/process1"/>
    <dgm:cxn modelId="{1B47E9AC-9835-424A-8E5C-BBD642A94640}" type="presParOf" srcId="{16EF8CD2-78B9-4893-BCA4-7B5353B08C83}" destId="{CB251482-A8C0-4D0E-91CF-1B1FF92B1B93}" srcOrd="0" destOrd="0" presId="urn:microsoft.com/office/officeart/2005/8/layout/process1"/>
    <dgm:cxn modelId="{A1B0EA25-B688-483B-92E2-596F2DB39472}" type="presParOf" srcId="{AE81C393-FEE7-4111-912D-7FBD669BDC7E}" destId="{03FC7BF2-E1F0-41CD-90C9-5B0668E2898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DC565D-446D-48D1-A7C2-045F748427A7}">
      <dsp:nvSpPr>
        <dsp:cNvPr id="0" name=""/>
        <dsp:cNvSpPr/>
      </dsp:nvSpPr>
      <dsp:spPr>
        <a:xfrm>
          <a:off x="3547" y="168523"/>
          <a:ext cx="1550997" cy="1192329"/>
        </a:xfrm>
        <a:prstGeom prst="roundRect">
          <a:avLst>
            <a:gd name="adj" fmla="val 10000"/>
          </a:avLst>
        </a:prstGeom>
        <a:solidFill>
          <a:srgbClr val="6D9EE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Given a new design decision</a:t>
          </a:r>
        </a:p>
      </dsp:txBody>
      <dsp:txXfrm>
        <a:off x="38469" y="203445"/>
        <a:ext cx="1481153" cy="1122485"/>
      </dsp:txXfrm>
    </dsp:sp>
    <dsp:sp modelId="{061F90DC-2589-4FDE-ACA6-CBDE466E2D9C}">
      <dsp:nvSpPr>
        <dsp:cNvPr id="0" name=""/>
        <dsp:cNvSpPr/>
      </dsp:nvSpPr>
      <dsp:spPr>
        <a:xfrm>
          <a:off x="1709645" y="572364"/>
          <a:ext cx="328811" cy="384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709645" y="649293"/>
        <a:ext cx="230168" cy="230789"/>
      </dsp:txXfrm>
    </dsp:sp>
    <dsp:sp modelId="{DA9EF963-EE1C-4753-8922-56BACFB55999}">
      <dsp:nvSpPr>
        <dsp:cNvPr id="0" name=""/>
        <dsp:cNvSpPr/>
      </dsp:nvSpPr>
      <dsp:spPr>
        <a:xfrm>
          <a:off x="2174944" y="168523"/>
          <a:ext cx="1550997" cy="1192329"/>
        </a:xfrm>
        <a:prstGeom prst="roundRect">
          <a:avLst>
            <a:gd name="adj" fmla="val 10000"/>
          </a:avLst>
        </a:prstGeom>
        <a:solidFill>
          <a:srgbClr val="6D9EE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</a:rPr>
            <a:t>Get all parameters from the decision</a:t>
          </a:r>
        </a:p>
      </dsp:txBody>
      <dsp:txXfrm>
        <a:off x="2209866" y="203445"/>
        <a:ext cx="1481153" cy="1122485"/>
      </dsp:txXfrm>
    </dsp:sp>
    <dsp:sp modelId="{263E24EE-4DD3-43A7-8D52-EE4BCAC666FF}">
      <dsp:nvSpPr>
        <dsp:cNvPr id="0" name=""/>
        <dsp:cNvSpPr/>
      </dsp:nvSpPr>
      <dsp:spPr>
        <a:xfrm>
          <a:off x="3881042" y="572364"/>
          <a:ext cx="328811" cy="384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881042" y="649293"/>
        <a:ext cx="230168" cy="230789"/>
      </dsp:txXfrm>
    </dsp:sp>
    <dsp:sp modelId="{2D1D8A61-109A-44E2-A52D-3DCAE1DFB176}">
      <dsp:nvSpPr>
        <dsp:cNvPr id="0" name=""/>
        <dsp:cNvSpPr/>
      </dsp:nvSpPr>
      <dsp:spPr>
        <a:xfrm>
          <a:off x="4346341" y="168523"/>
          <a:ext cx="1550997" cy="1192329"/>
        </a:xfrm>
        <a:prstGeom prst="roundRect">
          <a:avLst>
            <a:gd name="adj" fmla="val 10000"/>
          </a:avLst>
        </a:prstGeom>
        <a:solidFill>
          <a:srgbClr val="6D9EEB"/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Arial"/>
              <a:ea typeface="+mn-ea"/>
              <a:cs typeface="+mn-cs"/>
            </a:rPr>
            <a:t>Calculate similarity</a:t>
          </a:r>
        </a:p>
      </dsp:txBody>
      <dsp:txXfrm>
        <a:off x="4381263" y="203445"/>
        <a:ext cx="1481153" cy="1122485"/>
      </dsp:txXfrm>
    </dsp:sp>
    <dsp:sp modelId="{16EF8CD2-78B9-4893-BCA4-7B5353B08C83}">
      <dsp:nvSpPr>
        <dsp:cNvPr id="0" name=""/>
        <dsp:cNvSpPr/>
      </dsp:nvSpPr>
      <dsp:spPr>
        <a:xfrm>
          <a:off x="6052439" y="572364"/>
          <a:ext cx="328811" cy="384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6052439" y="649293"/>
        <a:ext cx="230168" cy="230789"/>
      </dsp:txXfrm>
    </dsp:sp>
    <dsp:sp modelId="{03FC7BF2-E1F0-41CD-90C9-5B0668E28989}">
      <dsp:nvSpPr>
        <dsp:cNvPr id="0" name=""/>
        <dsp:cNvSpPr/>
      </dsp:nvSpPr>
      <dsp:spPr>
        <a:xfrm>
          <a:off x="6517738" y="168523"/>
          <a:ext cx="1550997" cy="1192329"/>
        </a:xfrm>
        <a:prstGeom prst="roundRect">
          <a:avLst>
            <a:gd name="adj" fmla="val 10000"/>
          </a:avLst>
        </a:prstGeom>
        <a:solidFill>
          <a:srgbClr val="6D9EEB"/>
        </a:solidFill>
        <a:ln w="254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bg1"/>
              </a:solidFill>
              <a:latin typeface="Arial"/>
              <a:ea typeface="+mn-ea"/>
              <a:cs typeface="+mn-cs"/>
            </a:rPr>
            <a:t>Show results</a:t>
          </a:r>
        </a:p>
      </dsp:txBody>
      <dsp:txXfrm>
        <a:off x="6552660" y="203445"/>
        <a:ext cx="1481153" cy="11224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8FB0E-1404-412D-A0D0-71A993195224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4E60D-B46D-44AF-9EC2-8628B8F1B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4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matthes.in.tum.de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7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90" y="4196081"/>
            <a:ext cx="8508999" cy="3246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180000" tIns="0" rIns="180000" bIns="0" numCol="1" anchor="t" anchorCtr="0" compatLnSpc="1">
            <a:prstTxWarp prst="textNoShape">
              <a:avLst/>
            </a:prstTxWarp>
            <a:noAutofit/>
          </a:bodyPr>
          <a:lstStyle>
            <a:lvl1pPr>
              <a:lnSpc>
                <a:spcPct val="100000"/>
              </a:lnSpc>
              <a:defRPr lang="de-DE" sz="1600" baseline="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en-US" noProof="0" dirty="0"/>
              <a:t>Referent, Ort, Datum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3422196"/>
            <a:ext cx="8508999" cy="7738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180000" tIns="180000" rIns="180000" bIns="180000" numCol="1" anchor="b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b="1" noProof="0" dirty="0"/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17" name="Rechteck 16"/>
          <p:cNvSpPr/>
          <p:nvPr/>
        </p:nvSpPr>
        <p:spPr bwMode="auto">
          <a:xfrm>
            <a:off x="0" y="6597352"/>
            <a:ext cx="9143492" cy="260646"/>
          </a:xfrm>
          <a:prstGeom prst="rect">
            <a:avLst/>
          </a:prstGeom>
          <a:noFill/>
          <a:ln w="1714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19090" y="4643381"/>
            <a:ext cx="8508999" cy="1440734"/>
          </a:xfrm>
          <a:prstGeom prst="rect">
            <a:avLst/>
          </a:prstGeom>
          <a:solidFill>
            <a:schemeClr val="bg2"/>
          </a:solidFill>
        </p:spPr>
        <p:txBody>
          <a:bodyPr wrap="square" lIns="180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betrieblicher Informationssysteme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Fakultät für Informatik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Technische Universität München</a:t>
            </a:r>
          </a:p>
          <a:p>
            <a:pPr marL="0" indent="0"/>
            <a:r>
              <a:rPr lang="en-US" sz="1400" b="0" i="0" kern="1200" noProof="1">
                <a:solidFill>
                  <a:schemeClr val="tx1"/>
                </a:solidFill>
                <a:latin typeface="Arial" charset="0"/>
                <a:ea typeface="+mn-ea"/>
                <a:cs typeface="Arial"/>
              </a:rPr>
              <a:t> </a:t>
            </a:r>
          </a:p>
          <a:p>
            <a:pPr marL="0" indent="0"/>
            <a:r>
              <a:rPr lang="en-US" sz="1400" b="0" i="0" u="none" kern="1200" baseline="0" noProof="1">
                <a:solidFill>
                  <a:schemeClr val="tx1"/>
                </a:solidFill>
                <a:latin typeface="Arial" charset="0"/>
                <a:ea typeface="+mn-ea"/>
                <a:cs typeface="Arial"/>
                <a:hlinkClick r:id="rId2"/>
              </a:rPr>
              <a:t>wwwmatthes.in.tum.de</a:t>
            </a:r>
            <a:endParaRPr lang="en-US" sz="1400" dirty="0" err="1">
              <a:latin typeface="+mn-lt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65" y="324686"/>
            <a:ext cx="999170" cy="320400"/>
          </a:xfrm>
          <a:prstGeom prst="rect">
            <a:avLst/>
          </a:prstGeom>
        </p:spPr>
      </p:pic>
      <p:pic>
        <p:nvPicPr>
          <p:cNvPr id="9" name="Bild 6" descr="20150416 tum logo blau png fina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97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479445" y="1743185"/>
            <a:ext cx="2924386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027" y="2024110"/>
            <a:ext cx="751997" cy="396142"/>
          </a:xfrm>
          <a:prstGeom prst="rect">
            <a:avLst/>
          </a:prstGeom>
        </p:spPr>
      </p:pic>
      <p:pic>
        <p:nvPicPr>
          <p:cNvPr id="1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505" y="2514435"/>
            <a:ext cx="715519" cy="229443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698706" y="4123820"/>
            <a:ext cx="248285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0" dirty="0" err="1">
                <a:latin typeface="+mn-lt"/>
              </a:rPr>
              <a:t>Technische</a:t>
            </a:r>
            <a:r>
              <a:rPr lang="en-US" sz="1050" noProof="0" dirty="0">
                <a:latin typeface="+mn-lt"/>
              </a:rPr>
              <a:t> </a:t>
            </a:r>
            <a:r>
              <a:rPr lang="en-US" sz="1050" noProof="0" dirty="0" err="1">
                <a:latin typeface="+mn-lt"/>
              </a:rPr>
              <a:t>Universität</a:t>
            </a:r>
            <a:r>
              <a:rPr lang="en-US" sz="1050" noProof="0" dirty="0">
                <a:latin typeface="+mn-lt"/>
              </a:rPr>
              <a:t> </a:t>
            </a:r>
            <a:r>
              <a:rPr lang="en-US" sz="1050" noProof="0" dirty="0" err="1">
                <a:latin typeface="+mn-lt"/>
              </a:rPr>
              <a:t>München</a:t>
            </a:r>
            <a:endParaRPr lang="en-US" sz="1050" noProof="0" dirty="0">
              <a:latin typeface="+mn-lt"/>
            </a:endParaRPr>
          </a:p>
          <a:p>
            <a:r>
              <a:rPr lang="en-US" sz="1050" noProof="0" dirty="0">
                <a:latin typeface="+mn-lt"/>
              </a:rPr>
              <a:t>Faculty of Informatics</a:t>
            </a:r>
          </a:p>
          <a:p>
            <a:r>
              <a:rPr lang="en-US" sz="1050" noProof="0" dirty="0">
                <a:latin typeface="+mn-lt"/>
              </a:rPr>
              <a:t>Chair of Software Engineering for Business Information Systems</a:t>
            </a:r>
          </a:p>
          <a:p>
            <a:endParaRPr lang="en-US" sz="1050" noProof="0" dirty="0">
              <a:latin typeface="+mn-lt"/>
            </a:endParaRPr>
          </a:p>
          <a:p>
            <a:r>
              <a:rPr lang="en-US" sz="1050" noProof="0" dirty="0" err="1">
                <a:latin typeface="+mn-lt"/>
              </a:rPr>
              <a:t>Boltzmannstraße</a:t>
            </a:r>
            <a:r>
              <a:rPr lang="en-US" sz="1050" noProof="0" dirty="0">
                <a:latin typeface="+mn-lt"/>
              </a:rPr>
              <a:t> 3</a:t>
            </a:r>
          </a:p>
          <a:p>
            <a:r>
              <a:rPr lang="en-US" sz="1050" noProof="0" dirty="0">
                <a:latin typeface="+mn-lt"/>
              </a:rPr>
              <a:t>85748 </a:t>
            </a:r>
            <a:r>
              <a:rPr lang="en-US" sz="1050" noProof="0" dirty="0" err="1">
                <a:latin typeface="+mn-lt"/>
              </a:rPr>
              <a:t>Garching</a:t>
            </a:r>
            <a:r>
              <a:rPr lang="en-US" sz="1050" noProof="0" dirty="0">
                <a:latin typeface="+mn-lt"/>
              </a:rPr>
              <a:t> </a:t>
            </a:r>
            <a:r>
              <a:rPr lang="en-US" sz="1050" noProof="0" dirty="0" err="1">
                <a:latin typeface="+mn-lt"/>
              </a:rPr>
              <a:t>bei</a:t>
            </a:r>
            <a:r>
              <a:rPr lang="en-US" sz="1050" baseline="0" noProof="0" dirty="0">
                <a:latin typeface="+mn-lt"/>
              </a:rPr>
              <a:t> </a:t>
            </a:r>
            <a:r>
              <a:rPr lang="en-US" sz="1050" baseline="0" noProof="0" dirty="0" err="1">
                <a:latin typeface="+mn-lt"/>
              </a:rPr>
              <a:t>München</a:t>
            </a:r>
            <a:endParaRPr lang="en-US" sz="1050" baseline="0" noProof="0" dirty="0">
              <a:latin typeface="+mn-lt"/>
            </a:endParaRPr>
          </a:p>
          <a:p>
            <a:endParaRPr lang="en-US" sz="1050" baseline="0" noProof="0" dirty="0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0" dirty="0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0" dirty="0">
                <a:latin typeface="+mn-lt"/>
              </a:rPr>
              <a:t>Fax	+49.89.289.17136</a:t>
            </a:r>
          </a:p>
          <a:p>
            <a:endParaRPr lang="en-US" sz="1050" baseline="0" noProof="0" dirty="0">
              <a:latin typeface="+mn-lt"/>
            </a:endParaRPr>
          </a:p>
          <a:p>
            <a:endParaRPr lang="en-US" sz="1050" baseline="0" noProof="0" dirty="0">
              <a:latin typeface="+mn-lt"/>
            </a:endParaRPr>
          </a:p>
          <a:p>
            <a:r>
              <a:rPr lang="en-US" sz="1050" baseline="0" noProof="0" dirty="0">
                <a:latin typeface="+mn-lt"/>
                <a:hlinkClick r:id="rId5"/>
              </a:rPr>
              <a:t>wwwmatthes.in.tum.de</a:t>
            </a:r>
            <a:endParaRPr lang="en-US" sz="1050" noProof="0" dirty="0">
              <a:latin typeface="+mn-lt"/>
            </a:endParaRPr>
          </a:p>
        </p:txBody>
      </p:sp>
      <p:sp>
        <p:nvSpPr>
          <p:cNvPr id="14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796606" y="3486196"/>
            <a:ext cx="2242942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15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796630" y="3277000"/>
            <a:ext cx="2242394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16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54989" y="5454244"/>
            <a:ext cx="11673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796606" y="5932082"/>
            <a:ext cx="2212975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2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796606" y="3704993"/>
            <a:ext cx="2258073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8422640" y="6316728"/>
            <a:ext cx="629920" cy="168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050" noProof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© Google</a:t>
            </a:r>
          </a:p>
        </p:txBody>
      </p:sp>
    </p:spTree>
    <p:extLst>
      <p:ext uri="{BB962C8B-B14F-4D97-AF65-F5344CB8AC3E}">
        <p14:creationId xmlns:p14="http://schemas.microsoft.com/office/powerpoint/2010/main" val="397026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401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4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273909"/>
            <a:ext cx="8508999" cy="5187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885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273909"/>
            <a:ext cx="8508999" cy="518785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636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0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319090" y="590912"/>
            <a:ext cx="8508998" cy="35560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96282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C361D-E562-4E4B-A520-3E65A563C56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023" y="6612271"/>
            <a:ext cx="514894" cy="16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510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089236"/>
            <a:ext cx="4180910" cy="520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 baseline="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089236"/>
            <a:ext cx="4180910" cy="520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558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4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0068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(mit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266092"/>
            <a:ext cx="4180910" cy="50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 baseline="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266092"/>
            <a:ext cx="4180910" cy="50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636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0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0"/>
          </p:nvPr>
        </p:nvSpPr>
        <p:spPr>
          <a:xfrm>
            <a:off x="319090" y="600736"/>
            <a:ext cx="8508998" cy="35560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105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785820"/>
            <a:ext cx="4180910" cy="45133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90000" rIns="90000" bIns="90000" numCol="1" anchor="t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 baseline="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785820"/>
            <a:ext cx="4180910" cy="45133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90000" rIns="90000" bIns="90000" numCol="1" anchor="t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47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4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081216 Manoj</a:t>
            </a:r>
            <a:r>
              <a:rPr lang="en-US" noProof="0" dirty="0"/>
              <a:t> (© Florian Matthes, 2016)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8" hasCustomPrompt="1"/>
          </p:nvPr>
        </p:nvSpPr>
        <p:spPr>
          <a:xfrm>
            <a:off x="319707" y="996833"/>
            <a:ext cx="4180294" cy="788987"/>
          </a:xfrm>
          <a:prstGeom prst="rect">
            <a:avLst/>
          </a:prstGeom>
        </p:spPr>
        <p:txBody>
          <a:bodyPr lIns="90000" rIns="90000" anchor="b" anchorCtr="0"/>
          <a:lstStyle>
            <a:lvl1pPr>
              <a:defRPr sz="2000" b="0">
                <a:solidFill>
                  <a:schemeClr val="tx2"/>
                </a:solidFill>
              </a:defRPr>
            </a:lvl1pPr>
            <a:lvl2pPr>
              <a:defRPr sz="2400" b="1">
                <a:solidFill>
                  <a:schemeClr val="accent3"/>
                </a:solidFill>
              </a:defRPr>
            </a:lvl2pPr>
            <a:lvl3pPr>
              <a:defRPr sz="2400" b="1">
                <a:solidFill>
                  <a:schemeClr val="accent3"/>
                </a:solidFill>
              </a:defRPr>
            </a:lvl3pPr>
            <a:lvl4pPr>
              <a:defRPr sz="2400" b="1">
                <a:solidFill>
                  <a:schemeClr val="accent3"/>
                </a:solidFill>
              </a:defRPr>
            </a:lvl4pPr>
            <a:lvl5pPr>
              <a:defRPr sz="2400" b="1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noProof="0" dirty="0" err="1"/>
              <a:t>Titel</a:t>
            </a:r>
            <a:endParaRPr lang="en-US" noProof="0" dirty="0"/>
          </a:p>
        </p:txBody>
      </p:sp>
      <p:sp>
        <p:nvSpPr>
          <p:cNvPr id="14" name="Textplatzhalter 9"/>
          <p:cNvSpPr>
            <a:spLocks noGrp="1"/>
          </p:cNvSpPr>
          <p:nvPr>
            <p:ph type="body" sz="quarter" idx="19" hasCustomPrompt="1"/>
          </p:nvPr>
        </p:nvSpPr>
        <p:spPr>
          <a:xfrm>
            <a:off x="4647179" y="996833"/>
            <a:ext cx="4180910" cy="788987"/>
          </a:xfrm>
          <a:prstGeom prst="rect">
            <a:avLst/>
          </a:prstGeom>
        </p:spPr>
        <p:txBody>
          <a:bodyPr lIns="90000" rIns="90000" anchor="b" anchorCtr="0"/>
          <a:lstStyle>
            <a:lvl1pPr>
              <a:defRPr sz="2000" b="0">
                <a:solidFill>
                  <a:schemeClr val="tx2"/>
                </a:solidFill>
              </a:defRPr>
            </a:lvl1pPr>
            <a:lvl2pPr>
              <a:defRPr sz="2400" b="1">
                <a:solidFill>
                  <a:schemeClr val="accent3"/>
                </a:solidFill>
              </a:defRPr>
            </a:lvl2pPr>
            <a:lvl3pPr>
              <a:defRPr sz="2400" b="1">
                <a:solidFill>
                  <a:schemeClr val="accent3"/>
                </a:solidFill>
              </a:defRPr>
            </a:lvl3pPr>
            <a:lvl4pPr>
              <a:defRPr sz="2400" b="1">
                <a:solidFill>
                  <a:schemeClr val="accent3"/>
                </a:solidFill>
              </a:defRPr>
            </a:lvl4pPr>
            <a:lvl5pPr>
              <a:defRPr sz="2400" b="1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noProof="0" dirty="0" err="1"/>
              <a:t>Titel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5790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(mit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785820"/>
            <a:ext cx="4180910" cy="45133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90000" rIns="90000" bIns="90000" numCol="1" anchor="t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 baseline="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785820"/>
            <a:ext cx="4180910" cy="45133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90000" rIns="90000" bIns="90000" numCol="1" anchor="t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8" hasCustomPrompt="1"/>
          </p:nvPr>
        </p:nvSpPr>
        <p:spPr>
          <a:xfrm>
            <a:off x="319707" y="996833"/>
            <a:ext cx="4180294" cy="788987"/>
          </a:xfrm>
          <a:prstGeom prst="rect">
            <a:avLst/>
          </a:prstGeom>
        </p:spPr>
        <p:txBody>
          <a:bodyPr lIns="90000" rIns="90000" anchor="b" anchorCtr="0"/>
          <a:lstStyle>
            <a:lvl1pPr>
              <a:defRPr sz="2000" b="0">
                <a:solidFill>
                  <a:schemeClr val="tx2"/>
                </a:solidFill>
              </a:defRPr>
            </a:lvl1pPr>
            <a:lvl2pPr>
              <a:defRPr sz="2400" b="1">
                <a:solidFill>
                  <a:schemeClr val="accent3"/>
                </a:solidFill>
              </a:defRPr>
            </a:lvl2pPr>
            <a:lvl3pPr>
              <a:defRPr sz="2400" b="1">
                <a:solidFill>
                  <a:schemeClr val="accent3"/>
                </a:solidFill>
              </a:defRPr>
            </a:lvl3pPr>
            <a:lvl4pPr>
              <a:defRPr sz="2400" b="1">
                <a:solidFill>
                  <a:schemeClr val="accent3"/>
                </a:solidFill>
              </a:defRPr>
            </a:lvl4pPr>
            <a:lvl5pPr>
              <a:defRPr sz="2400" b="1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noProof="0" dirty="0" err="1"/>
              <a:t>Titel</a:t>
            </a:r>
            <a:endParaRPr lang="en-US" noProof="0" dirty="0"/>
          </a:p>
        </p:txBody>
      </p:sp>
      <p:sp>
        <p:nvSpPr>
          <p:cNvPr id="14" name="Textplatzhalter 9"/>
          <p:cNvSpPr>
            <a:spLocks noGrp="1"/>
          </p:cNvSpPr>
          <p:nvPr>
            <p:ph type="body" sz="quarter" idx="19" hasCustomPrompt="1"/>
          </p:nvPr>
        </p:nvSpPr>
        <p:spPr>
          <a:xfrm>
            <a:off x="4647179" y="996833"/>
            <a:ext cx="4180910" cy="788987"/>
          </a:xfrm>
          <a:prstGeom prst="rect">
            <a:avLst/>
          </a:prstGeom>
        </p:spPr>
        <p:txBody>
          <a:bodyPr lIns="90000" rIns="90000" anchor="b" anchorCtr="0"/>
          <a:lstStyle>
            <a:lvl1pPr>
              <a:defRPr sz="2000" b="0">
                <a:solidFill>
                  <a:schemeClr val="tx2"/>
                </a:solidFill>
              </a:defRPr>
            </a:lvl1pPr>
            <a:lvl2pPr>
              <a:defRPr sz="2400" b="1">
                <a:solidFill>
                  <a:schemeClr val="accent3"/>
                </a:solidFill>
              </a:defRPr>
            </a:lvl2pPr>
            <a:lvl3pPr>
              <a:defRPr sz="2400" b="1">
                <a:solidFill>
                  <a:schemeClr val="accent3"/>
                </a:solidFill>
              </a:defRPr>
            </a:lvl3pPr>
            <a:lvl4pPr>
              <a:defRPr sz="2400" b="1">
                <a:solidFill>
                  <a:schemeClr val="accent3"/>
                </a:solidFill>
              </a:defRPr>
            </a:lvl4pPr>
            <a:lvl5pPr>
              <a:defRPr sz="2400" b="1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noProof="0" dirty="0" err="1"/>
              <a:t>Titel</a:t>
            </a:r>
            <a:endParaRPr lang="en-US" noProof="0" dirty="0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558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0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0" hasCustomPrompt="1"/>
          </p:nvPr>
        </p:nvSpPr>
        <p:spPr>
          <a:xfrm>
            <a:off x="323038" y="603104"/>
            <a:ext cx="8505051" cy="328808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 dirty="0" err="1"/>
              <a:t>Untertitel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57494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er formatfülle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C361D-E562-4E4B-A520-3E65A563C5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84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wmf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22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023" y="6612271"/>
            <a:ext cx="514894" cy="165109"/>
          </a:xfrm>
          <a:prstGeom prst="rect">
            <a:avLst/>
          </a:prstGeom>
        </p:spPr>
      </p:pic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7651262" y="6563113"/>
            <a:ext cx="608352" cy="294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C361D-E562-4E4B-A520-3E65A563C5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28246" y="6563113"/>
            <a:ext cx="7323016" cy="294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041117 Matthes AutoUni - Module 4 (© Florian Matthes, 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13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apache.org/jira/browse/SPARK-19625" TargetMode="External"/><Relationship Id="rId2" Type="http://schemas.openxmlformats.org/officeDocument/2006/relationships/hyperlink" Target="https://issues.apache.org/jira/browse/SPARK-832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ssues.apache.org/jira/browse/SPARK-832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ssues.apache.org/jira/browse/SPARK-1962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apache.org/jira/browse/SPARK-19625" TargetMode="External"/><Relationship Id="rId2" Type="http://schemas.openxmlformats.org/officeDocument/2006/relationships/hyperlink" Target="https://issues.apache.org/jira/browse/SPARK-832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Prateek Bagrecha, </a:t>
            </a:r>
            <a:r>
              <a:rPr lang="en-US" dirty="0" err="1"/>
              <a:t>Garching</a:t>
            </a:r>
            <a:r>
              <a:rPr lang="en-US" dirty="0"/>
              <a:t>, 11.08.2017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19090" y="3422196"/>
            <a:ext cx="8508999" cy="773884"/>
          </a:xfrm>
        </p:spPr>
        <p:txBody>
          <a:bodyPr/>
          <a:lstStyle/>
          <a:p>
            <a:r>
              <a:rPr lang="en-US" dirty="0"/>
              <a:t>Identifying Similar Design Decisions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5988" y="6562725"/>
            <a:ext cx="608012" cy="295275"/>
          </a:xfrm>
          <a:prstGeom prst="rect">
            <a:avLst/>
          </a:prstGeom>
        </p:spPr>
        <p:txBody>
          <a:bodyPr/>
          <a:lstStyle/>
          <a:p>
            <a:fld id="{3514A514-27B7-4755-AAE2-A17F312331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913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1C7A7B0-401E-4F29-B2D2-7FF2E06E2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Methodology: Comparison Model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64273581-C36D-4AC0-A6B5-FDC808443E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4168642"/>
              </p:ext>
            </p:extLst>
          </p:nvPr>
        </p:nvGraphicFramePr>
        <p:xfrm>
          <a:off x="468313" y="1233488"/>
          <a:ext cx="8072284" cy="1529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9D8781C-D442-4D01-BF48-3E7A97A7A35C}"/>
              </a:ext>
            </a:extLst>
          </p:cNvPr>
          <p:cNvSpPr/>
          <p:nvPr/>
        </p:nvSpPr>
        <p:spPr>
          <a:xfrm>
            <a:off x="468313" y="2845976"/>
            <a:ext cx="8164286" cy="2780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IN" dirty="0">
                <a:solidFill>
                  <a:schemeClr val="tx2"/>
                </a:solidFill>
              </a:rPr>
              <a:t>Goal: Analyse alternatives to performing text similarity </a:t>
            </a:r>
          </a:p>
          <a:p>
            <a:pPr marL="285750" indent="-28575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Syntactic similarity</a:t>
            </a:r>
          </a:p>
          <a:p>
            <a:pPr marL="285750" indent="-28575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Machine learning algorithms for unsupervised clustering</a:t>
            </a:r>
          </a:p>
          <a:p>
            <a:pPr marL="285750" indent="-28575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Semantic similarity – wordnet based, NLP based (using tag tress)</a:t>
            </a:r>
          </a:p>
          <a:p>
            <a:pPr>
              <a:spcBef>
                <a:spcPts val="0"/>
              </a:spcBef>
              <a:spcAft>
                <a:spcPts val="1600"/>
              </a:spcAft>
            </a:pPr>
            <a:endParaRPr lang="en-IN" dirty="0"/>
          </a:p>
          <a:p>
            <a:pPr>
              <a:spcBef>
                <a:spcPts val="0"/>
              </a:spcBef>
              <a:spcAft>
                <a:spcPts val="1600"/>
              </a:spcAft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87182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7C97371-B2E7-4D8E-9275-5717AA3A70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248255"/>
              </p:ext>
            </p:extLst>
          </p:nvPr>
        </p:nvGraphicFramePr>
        <p:xfrm>
          <a:off x="328246" y="949586"/>
          <a:ext cx="8559438" cy="54040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0889">
                  <a:extLst>
                    <a:ext uri="{9D8B030D-6E8A-4147-A177-3AD203B41FA5}">
                      <a16:colId xmlns:a16="http://schemas.microsoft.com/office/drawing/2014/main" val="1567914077"/>
                    </a:ext>
                  </a:extLst>
                </a:gridCol>
                <a:gridCol w="2477053">
                  <a:extLst>
                    <a:ext uri="{9D8B030D-6E8A-4147-A177-3AD203B41FA5}">
                      <a16:colId xmlns:a16="http://schemas.microsoft.com/office/drawing/2014/main" val="3822724755"/>
                    </a:ext>
                  </a:extLst>
                </a:gridCol>
                <a:gridCol w="2536723">
                  <a:extLst>
                    <a:ext uri="{9D8B030D-6E8A-4147-A177-3AD203B41FA5}">
                      <a16:colId xmlns:a16="http://schemas.microsoft.com/office/drawing/2014/main" val="3771229769"/>
                    </a:ext>
                  </a:extLst>
                </a:gridCol>
                <a:gridCol w="2064773">
                  <a:extLst>
                    <a:ext uri="{9D8B030D-6E8A-4147-A177-3AD203B41FA5}">
                      <a16:colId xmlns:a16="http://schemas.microsoft.com/office/drawing/2014/main" val="1152132390"/>
                    </a:ext>
                  </a:extLst>
                </a:gridCol>
              </a:tblGrid>
              <a:tr h="522731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Issues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SPARK-8321</a:t>
                      </a: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SPARK-19625</a:t>
                      </a: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728073"/>
                  </a:ext>
                </a:extLst>
              </a:tr>
              <a:tr h="1380245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Authorization Support(on all operations not only DDL) in Spark </a:t>
                      </a:r>
                      <a:r>
                        <a:rPr lang="en-IN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Sql</a:t>
                      </a: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Authorization Support(on all operations not only DDL) in Spark </a:t>
                      </a:r>
                      <a:r>
                        <a:rPr lang="en-IN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Sql</a:t>
                      </a:r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version 2.1.0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Cosine Similarity</a:t>
                      </a:r>
                    </a:p>
                    <a:p>
                      <a:pPr fontAlgn="ctr"/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91.29%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74617"/>
                  </a:ext>
                </a:extLst>
              </a:tr>
              <a:tr h="743209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Concepts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Apache, SQL, authentication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/>
                        <a:t>Apache, SQL, authentication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/>
                        <a:t>Dice Coefficient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/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09323"/>
                  </a:ext>
                </a:extLst>
              </a:tr>
              <a:tr h="743209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Keywords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Spark, operations, Support, Authorization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Spark, operations, Support, Authorization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Dice Coefficient</a:t>
                      </a:r>
                    </a:p>
                    <a:p>
                      <a:r>
                        <a:rPr lang="en-IN" dirty="0"/>
                        <a:t>100%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1545683"/>
                  </a:ext>
                </a:extLst>
              </a:tr>
              <a:tr h="430589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Components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SQL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Spark Core, SQL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Dice Coefficient</a:t>
                      </a:r>
                    </a:p>
                    <a:p>
                      <a:r>
                        <a:rPr lang="en-IN" dirty="0"/>
                        <a:t>50%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1551818"/>
                  </a:ext>
                </a:extLst>
              </a:tr>
              <a:tr h="430589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Issue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Improvement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Improvement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0902234"/>
                  </a:ext>
                </a:extLst>
              </a:tr>
              <a:tr h="4305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Created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12/Jun/15 03:34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16/Feb/17 09:36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16627592"/>
                  </a:ext>
                </a:extLst>
              </a:tr>
              <a:tr h="4305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Resolved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16/Jun/16 08:22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24/Mar/17 01:21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74731720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9008C75B-9EC6-4A42-AEA8-D3D612035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Comparing Parameters: An Example</a:t>
            </a:r>
          </a:p>
        </p:txBody>
      </p:sp>
    </p:spTree>
    <p:extLst>
      <p:ext uri="{BB962C8B-B14F-4D97-AF65-F5344CB8AC3E}">
        <p14:creationId xmlns:p14="http://schemas.microsoft.com/office/powerpoint/2010/main" val="2999351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1C7A7B0-401E-4F29-B2D2-7FF2E06E2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Next Steps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E5CAFB-B66A-4D5A-80DC-D12681A3D813}"/>
              </a:ext>
            </a:extLst>
          </p:cNvPr>
          <p:cNvSpPr/>
          <p:nvPr/>
        </p:nvSpPr>
        <p:spPr>
          <a:xfrm>
            <a:off x="468313" y="1233488"/>
            <a:ext cx="8223403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N" dirty="0">
                <a:solidFill>
                  <a:schemeClr val="tx2"/>
                </a:solidFill>
              </a:rPr>
              <a:t>Initial Steps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/>
              <a:t>Gathering data sets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/>
              <a:t>Split data sets: training and testing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N" dirty="0">
                <a:solidFill>
                  <a:schemeClr val="tx2"/>
                </a:solidFill>
              </a:rPr>
              <a:t>Prepare Analytical Model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/>
              <a:t>Decide on the parameters to consider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/>
              <a:t>Compare parameters - Compare decisions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N" dirty="0">
                <a:solidFill>
                  <a:schemeClr val="tx2"/>
                </a:solidFill>
              </a:rPr>
              <a:t>Simulate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/>
              <a:t>Provide Web Interface for searching and comparing design decisions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N" dirty="0">
                <a:solidFill>
                  <a:schemeClr val="tx2"/>
                </a:solidFill>
              </a:rPr>
              <a:t>Validate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IN" dirty="0"/>
              <a:t>Evaluate the model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8556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1C7A7B0-401E-4F29-B2D2-7FF2E06E2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3184" y="3182779"/>
            <a:ext cx="2217633" cy="492443"/>
          </a:xfrm>
        </p:spPr>
        <p:txBody>
          <a:bodyPr anchor="ctr"/>
          <a:lstStyle/>
          <a:p>
            <a:r>
              <a:rPr lang="en-US" sz="32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47657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Agenda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6F4A7D-68A9-4DCA-87AF-D3F08F4B7096}"/>
              </a:ext>
            </a:extLst>
          </p:cNvPr>
          <p:cNvSpPr/>
          <p:nvPr/>
        </p:nvSpPr>
        <p:spPr>
          <a:xfrm>
            <a:off x="468313" y="1233488"/>
            <a:ext cx="8164286" cy="3744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Introduction</a:t>
            </a:r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Motivation</a:t>
            </a:r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Research Questions </a:t>
            </a:r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Methodology: Derived Meta Model of ADDs</a:t>
            </a:r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Methodology: Where do parameters lie ?</a:t>
            </a:r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Methodology: Decision Compare Model</a:t>
            </a:r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Comparing Parameters: An Example</a:t>
            </a:r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67334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Introduction: A Decision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12A868F-046B-4674-A538-E753194793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214743"/>
              </p:ext>
            </p:extLst>
          </p:nvPr>
        </p:nvGraphicFramePr>
        <p:xfrm>
          <a:off x="328246" y="1138683"/>
          <a:ext cx="7665380" cy="50986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9711">
                  <a:extLst>
                    <a:ext uri="{9D8B030D-6E8A-4147-A177-3AD203B41FA5}">
                      <a16:colId xmlns:a16="http://schemas.microsoft.com/office/drawing/2014/main" val="1567914077"/>
                    </a:ext>
                  </a:extLst>
                </a:gridCol>
                <a:gridCol w="6155669">
                  <a:extLst>
                    <a:ext uri="{9D8B030D-6E8A-4147-A177-3AD203B41FA5}">
                      <a16:colId xmlns:a16="http://schemas.microsoft.com/office/drawing/2014/main" val="3822724755"/>
                    </a:ext>
                  </a:extLst>
                </a:gridCol>
              </a:tblGrid>
              <a:tr h="501358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Issues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SPARK-8321</a:t>
                      </a: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728073"/>
                  </a:ext>
                </a:extLst>
              </a:tr>
              <a:tr h="501358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Opened By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928530"/>
                  </a:ext>
                </a:extLst>
              </a:tr>
              <a:tr h="1018315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Authorization Support(on all operations not only DDL) in Spark </a:t>
                      </a:r>
                      <a:r>
                        <a:rPr lang="en-IN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Sql</a:t>
                      </a: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74617"/>
                  </a:ext>
                </a:extLst>
              </a:tr>
              <a:tr h="712820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Concepts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Apache, SQL, authentication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09323"/>
                  </a:ext>
                </a:extLst>
              </a:tr>
              <a:tr h="71282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Keywords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Spark, operations, Support, Authorization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545683"/>
                  </a:ext>
                </a:extLst>
              </a:tr>
              <a:tr h="412984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Components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SQL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551818"/>
                  </a:ext>
                </a:extLst>
              </a:tr>
              <a:tr h="412984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Issue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Improvement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902234"/>
                  </a:ext>
                </a:extLst>
              </a:tr>
              <a:tr h="4129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Created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12/Jun/15 03:34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627592"/>
                  </a:ext>
                </a:extLst>
              </a:tr>
              <a:tr h="4129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Resolved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16/Jun/16 08:22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73172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5619440-4425-48C9-9BA3-9CBEF08C6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902" y="1688360"/>
            <a:ext cx="1304925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19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7D30D3C-4273-48AE-838D-E756BFD74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Introduction: Another Decision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D508D66-B3DD-4F49-9E56-A388ECA8EA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678409"/>
              </p:ext>
            </p:extLst>
          </p:nvPr>
        </p:nvGraphicFramePr>
        <p:xfrm>
          <a:off x="328246" y="1125538"/>
          <a:ext cx="7695906" cy="51053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9041">
                  <a:extLst>
                    <a:ext uri="{9D8B030D-6E8A-4147-A177-3AD203B41FA5}">
                      <a16:colId xmlns:a16="http://schemas.microsoft.com/office/drawing/2014/main" val="1567914077"/>
                    </a:ext>
                  </a:extLst>
                </a:gridCol>
                <a:gridCol w="6176865">
                  <a:extLst>
                    <a:ext uri="{9D8B030D-6E8A-4147-A177-3AD203B41FA5}">
                      <a16:colId xmlns:a16="http://schemas.microsoft.com/office/drawing/2014/main" val="3771229769"/>
                    </a:ext>
                  </a:extLst>
                </a:gridCol>
              </a:tblGrid>
              <a:tr h="492064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Issues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SPARK-19625</a:t>
                      </a: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728073"/>
                  </a:ext>
                </a:extLst>
              </a:tr>
              <a:tr h="492064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Opened by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482955"/>
                  </a:ext>
                </a:extLst>
              </a:tr>
              <a:tr h="1100730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Authorization Support(on all operations not only DDL) in Spark </a:t>
                      </a:r>
                      <a:r>
                        <a:rPr lang="en-IN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Sql</a:t>
                      </a:r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version 2.1.0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74617"/>
                  </a:ext>
                </a:extLst>
              </a:tr>
              <a:tr h="699606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Concepts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/>
                        <a:t>Apache, SQL, authentication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09323"/>
                  </a:ext>
                </a:extLst>
              </a:tr>
              <a:tr h="699606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Keywords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Spark, operations, Support, Authorization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545683"/>
                  </a:ext>
                </a:extLst>
              </a:tr>
              <a:tr h="405328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Components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Spark Core, SQL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551818"/>
                  </a:ext>
                </a:extLst>
              </a:tr>
              <a:tr h="405328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Issue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Improvement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902234"/>
                  </a:ext>
                </a:extLst>
              </a:tr>
              <a:tr h="4053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Created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16/Feb/17 09:36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627592"/>
                  </a:ext>
                </a:extLst>
              </a:tr>
              <a:tr h="4053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Resolved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24/Mar/17 01:21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731720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AF15421-E4E0-41C1-92AA-6DE245A31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160" y="1655808"/>
            <a:ext cx="981075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72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7C97371-B2E7-4D8E-9275-5717AA3A70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179838"/>
              </p:ext>
            </p:extLst>
          </p:nvPr>
        </p:nvGraphicFramePr>
        <p:xfrm>
          <a:off x="319090" y="1125538"/>
          <a:ext cx="8559438" cy="5111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9542">
                  <a:extLst>
                    <a:ext uri="{9D8B030D-6E8A-4147-A177-3AD203B41FA5}">
                      <a16:colId xmlns:a16="http://schemas.microsoft.com/office/drawing/2014/main" val="1567914077"/>
                    </a:ext>
                  </a:extLst>
                </a:gridCol>
                <a:gridCol w="3421626">
                  <a:extLst>
                    <a:ext uri="{9D8B030D-6E8A-4147-A177-3AD203B41FA5}">
                      <a16:colId xmlns:a16="http://schemas.microsoft.com/office/drawing/2014/main" val="3822724755"/>
                    </a:ext>
                  </a:extLst>
                </a:gridCol>
                <a:gridCol w="3618270">
                  <a:extLst>
                    <a:ext uri="{9D8B030D-6E8A-4147-A177-3AD203B41FA5}">
                      <a16:colId xmlns:a16="http://schemas.microsoft.com/office/drawing/2014/main" val="3771229769"/>
                    </a:ext>
                  </a:extLst>
                </a:gridCol>
              </a:tblGrid>
              <a:tr h="522731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Issues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SPARK-8321</a:t>
                      </a: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SPARK-19625</a:t>
                      </a: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728073"/>
                  </a:ext>
                </a:extLst>
              </a:tr>
              <a:tr h="1380245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Authorization Support(on all operations not only DDL) in Spark </a:t>
                      </a:r>
                      <a:r>
                        <a:rPr lang="en-IN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Sql</a:t>
                      </a:r>
                      <a:endParaRPr lang="en-IN" sz="1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Authorization Support(on all operations not only DDL) in Spark </a:t>
                      </a:r>
                      <a:r>
                        <a:rPr lang="en-IN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Sql</a:t>
                      </a:r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version 2.1.0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74617"/>
                  </a:ext>
                </a:extLst>
              </a:tr>
              <a:tr h="743209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Concepts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Apache, SQL, authentication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/>
                        <a:t>Apache, SQL, authentication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09323"/>
                  </a:ext>
                </a:extLst>
              </a:tr>
              <a:tr h="743209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Keywords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Spark, operations, Support, Authorization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Spark, operations, Support, Authorization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545683"/>
                  </a:ext>
                </a:extLst>
              </a:tr>
              <a:tr h="430589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Components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SQL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Spark Core, SQL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551818"/>
                  </a:ext>
                </a:extLst>
              </a:tr>
              <a:tr h="430589">
                <a:tc>
                  <a:txBody>
                    <a:bodyPr/>
                    <a:lstStyle/>
                    <a:p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Issue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Improvement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Improvement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902234"/>
                  </a:ext>
                </a:extLst>
              </a:tr>
              <a:tr h="4305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Created</a:t>
                      </a:r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12/Jun/15 03:34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16/Feb/17 09:36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627592"/>
                  </a:ext>
                </a:extLst>
              </a:tr>
              <a:tr h="4305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Resolved</a:t>
                      </a:r>
                    </a:p>
                  </a:txBody>
                  <a:tcPr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16/Jun/16 08:22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24/Mar/17 01:21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731720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9008C75B-9EC6-4A42-AEA8-D3D612035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Introduction: Two Decisions</a:t>
            </a:r>
          </a:p>
        </p:txBody>
      </p:sp>
    </p:spTree>
    <p:extLst>
      <p:ext uri="{BB962C8B-B14F-4D97-AF65-F5344CB8AC3E}">
        <p14:creationId xmlns:p14="http://schemas.microsoft.com/office/powerpoint/2010/main" val="341568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C7738F-1321-4CAD-A51F-AC92AA82E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Introduction: Two Decisions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6159EC-F120-4F54-B153-AFCE989AAA7A}"/>
              </a:ext>
            </a:extLst>
          </p:cNvPr>
          <p:cNvSpPr/>
          <p:nvPr/>
        </p:nvSpPr>
        <p:spPr>
          <a:xfrm>
            <a:off x="468313" y="1233488"/>
            <a:ext cx="81642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IN" dirty="0"/>
              <a:t>Helpful if second reporter could have been informed about the similar design decision made in past </a:t>
            </a:r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Reduced time to </a:t>
            </a:r>
            <a:r>
              <a:rPr lang="en-IN" dirty="0" err="1"/>
              <a:t>analzye</a:t>
            </a:r>
            <a:endParaRPr lang="en-IN" dirty="0"/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Reduced time to resolution</a:t>
            </a:r>
          </a:p>
          <a:p>
            <a:pPr marL="342900" indent="-34290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Reduced time to feedback </a:t>
            </a:r>
          </a:p>
        </p:txBody>
      </p:sp>
      <p:sp>
        <p:nvSpPr>
          <p:cNvPr id="8" name="Rechteck 4">
            <a:extLst>
              <a:ext uri="{FF2B5EF4-FFF2-40B4-BE49-F238E27FC236}">
                <a16:creationId xmlns:a16="http://schemas.microsoft.com/office/drawing/2014/main" id="{FAD3914D-EC3F-4524-96CF-736F53BA4DD6}"/>
              </a:ext>
            </a:extLst>
          </p:cNvPr>
          <p:cNvSpPr/>
          <p:nvPr/>
        </p:nvSpPr>
        <p:spPr>
          <a:xfrm>
            <a:off x="468313" y="4118077"/>
            <a:ext cx="8262732" cy="1368323"/>
          </a:xfrm>
          <a:prstGeom prst="rect">
            <a:avLst/>
          </a:prstGeom>
          <a:solidFill>
            <a:srgbClr val="6D9EEB"/>
          </a:solidFill>
          <a:ln w="25400" cap="flat" cmpd="sng" algn="ctr">
            <a:solidFill>
              <a:prstClr val="white">
                <a:hueOff val="0"/>
                <a:satOff val="0"/>
                <a:lumOff val="0"/>
                <a:alphaOff val="0"/>
              </a:prstClr>
            </a:solidFill>
            <a:prstDash val="solid"/>
          </a:ln>
          <a:effectLst/>
        </p:spPr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en-US" dirty="0">
                <a:solidFill>
                  <a:schemeClr val="bg1"/>
                </a:solidFill>
                <a:latin typeface="Arial"/>
              </a:rPr>
              <a:t>Need for identifying similarities in design decisions.</a:t>
            </a:r>
          </a:p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en-IN" dirty="0">
                <a:solidFill>
                  <a:schemeClr val="bg1"/>
                </a:solidFill>
                <a:latin typeface="Arial"/>
              </a:rPr>
              <a:t>Given a new design decision, search the knowledge base for similar earlier made design decisions.</a:t>
            </a:r>
            <a:r>
              <a:rPr lang="en-US" dirty="0">
                <a:solidFill>
                  <a:schemeClr val="bg1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6449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C3AE2BF-2375-4D2A-A3AA-745C32D11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Identifying similarities in design decisions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FA81BA-76C1-4F54-8C9F-079FB27A7CA6}"/>
              </a:ext>
            </a:extLst>
          </p:cNvPr>
          <p:cNvSpPr/>
          <p:nvPr/>
        </p:nvSpPr>
        <p:spPr>
          <a:xfrm>
            <a:off x="468313" y="1233488"/>
            <a:ext cx="8164286" cy="5498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IN" sz="2000" dirty="0">
                <a:solidFill>
                  <a:schemeClr val="tx2"/>
                </a:solidFill>
              </a:rPr>
              <a:t>Motivation</a:t>
            </a:r>
            <a:endParaRPr lang="en-IN" dirty="0">
              <a:solidFill>
                <a:schemeClr val="tx2"/>
              </a:solidFill>
            </a:endParaRPr>
          </a:p>
          <a:p>
            <a:pPr marL="285750" indent="-28575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Documentation - specifying constraints on similar design decisions</a:t>
            </a:r>
          </a:p>
          <a:p>
            <a:pPr marL="285750" indent="-28575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Communication - visual representation of related design decisions</a:t>
            </a:r>
          </a:p>
          <a:p>
            <a:pPr marL="285750" indent="-28575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Complexity - Inferring the complexity for addressing similar design decisions</a:t>
            </a:r>
          </a:p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IN" sz="2000" dirty="0">
                <a:solidFill>
                  <a:schemeClr val="tx2"/>
                </a:solidFill>
              </a:rPr>
              <a:t>Research</a:t>
            </a:r>
            <a:r>
              <a:rPr lang="en-IN" dirty="0"/>
              <a:t> </a:t>
            </a:r>
            <a:r>
              <a:rPr lang="en-IN" sz="2000" dirty="0">
                <a:solidFill>
                  <a:schemeClr val="tx2"/>
                </a:solidFill>
              </a:rPr>
              <a:t>Questions</a:t>
            </a:r>
          </a:p>
          <a:p>
            <a:pPr marL="285750" indent="-28575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How to identify similar design decisions?</a:t>
            </a:r>
          </a:p>
          <a:p>
            <a:pPr marL="285750" indent="-28575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What are the context parameters that needs to be considered?</a:t>
            </a:r>
          </a:p>
          <a:p>
            <a:pPr marL="285750" indent="-285750">
              <a:spcBef>
                <a:spcPts val="0"/>
              </a:spcBef>
              <a:spcAft>
                <a:spcPts val="1600"/>
              </a:spcAft>
              <a:buFont typeface="Wingdings" panose="05000000000000000000" pitchFamily="2" charset="2"/>
              <a:buChar char="q"/>
            </a:pPr>
            <a:r>
              <a:rPr lang="en-IN" dirty="0"/>
              <a:t>Which similarity measures are most efficient for comparing context parameters?</a:t>
            </a:r>
          </a:p>
          <a:p>
            <a:pPr>
              <a:spcBef>
                <a:spcPts val="0"/>
              </a:spcBef>
              <a:spcAft>
                <a:spcPts val="1600"/>
              </a:spcAft>
            </a:pPr>
            <a:endParaRPr lang="en-IN" dirty="0"/>
          </a:p>
          <a:p>
            <a:pPr>
              <a:spcBef>
                <a:spcPts val="0"/>
              </a:spcBef>
              <a:spcAft>
                <a:spcPts val="1600"/>
              </a:spcAft>
            </a:pPr>
            <a:endParaRPr lang="en-IN" dirty="0"/>
          </a:p>
          <a:p>
            <a:pPr>
              <a:spcBef>
                <a:spcPts val="0"/>
              </a:spcBef>
              <a:spcAft>
                <a:spcPts val="1600"/>
              </a:spcAft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08426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920BFDC-720F-468F-8BE8-FAF5D7E4E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Methodology: Derived Meta Model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DB3B85-8CC9-486D-998E-F7A6F45EF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233488"/>
            <a:ext cx="8259614" cy="500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911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Identifying Similar Design Decisions, Prateek Bagrecha (© Florian </a:t>
            </a:r>
            <a:r>
              <a:rPr lang="en-US" dirty="0" err="1"/>
              <a:t>Matthes</a:t>
            </a:r>
            <a:r>
              <a:rPr lang="en-US" dirty="0"/>
              <a:t>, 2017)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920BFDC-720F-468F-8BE8-FAF5D7E4E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dirty="0"/>
              <a:t>Methodology: Where do parameters lie 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C565AE-0EF6-4668-BD09-5EE7D820B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84" y="857249"/>
            <a:ext cx="8996516" cy="544522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2414054"/>
      </p:ext>
    </p:extLst>
  </p:cSld>
  <p:clrMapOvr>
    <a:masterClrMapping/>
  </p:clrMapOvr>
</p:sld>
</file>

<file path=ppt/theme/theme1.xml><?xml version="1.0" encoding="utf-8"?>
<a:theme xmlns:a="http://schemas.openxmlformats.org/drawingml/2006/main" name="Titel 3">
  <a:themeElements>
    <a:clrScheme name="TUM sebis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65BD"/>
      </a:hlink>
      <a:folHlink>
        <a:srgbClr val="0065BD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161121_sebis_2016_EN_Master_v1.potx" id="{281866CB-FA37-487F-864D-F4A815B03602}" vid="{F978FDD9-F48A-4D3C-833D-33FBF284CD65}"/>
    </a:ext>
  </a:extLst>
</a:theme>
</file>

<file path=ppt/theme/theme2.xml><?xml version="1.0" encoding="utf-8"?>
<a:theme xmlns:a="http://schemas.openxmlformats.org/drawingml/2006/main" name="1_Titel 3">
  <a:themeElements>
    <a:clrScheme name="TUM sebis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65BD"/>
      </a:hlink>
      <a:folHlink>
        <a:srgbClr val="0065BD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161121_sebis_2016_EN_Master_v1.potx" id="{281866CB-FA37-487F-864D-F4A815B03602}" vid="{5A11DCEE-393E-4D2B-8C51-7C171635735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20161121_sebis_2016_EN_Master_Slides_v2</Template>
  <TotalTime>0</TotalTime>
  <Words>751</Words>
  <Application>Microsoft Office PowerPoint</Application>
  <PresentationFormat>On-screen Show (4:3)</PresentationFormat>
  <Paragraphs>159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Symbol</vt:lpstr>
      <vt:lpstr>Wingdings</vt:lpstr>
      <vt:lpstr>Titel 3</vt:lpstr>
      <vt:lpstr>1_Titel 3</vt:lpstr>
      <vt:lpstr>Identifying Similar Design Decisions</vt:lpstr>
      <vt:lpstr>Agenda</vt:lpstr>
      <vt:lpstr>Introduction: A Decision</vt:lpstr>
      <vt:lpstr>Introduction: Another Decision</vt:lpstr>
      <vt:lpstr>Introduction: Two Decisions</vt:lpstr>
      <vt:lpstr>Introduction: Two Decisions</vt:lpstr>
      <vt:lpstr>Identifying similarities in design decisions </vt:lpstr>
      <vt:lpstr>Methodology: Derived Meta Model</vt:lpstr>
      <vt:lpstr>Methodology: Where do parameters lie ?</vt:lpstr>
      <vt:lpstr>Methodology: Comparison Model</vt:lpstr>
      <vt:lpstr>Comparing Parameters: An Example</vt:lpstr>
      <vt:lpstr>Next Steps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Mahabaleshwar</dc:creator>
  <cp:lastModifiedBy>Prateek Bagrecha</cp:lastModifiedBy>
  <cp:revision>127</cp:revision>
  <dcterms:created xsi:type="dcterms:W3CDTF">2016-12-07T13:37:19Z</dcterms:created>
  <dcterms:modified xsi:type="dcterms:W3CDTF">2017-08-11T07:46:12Z</dcterms:modified>
</cp:coreProperties>
</file>